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Montserrat" panose="00000500000000000000" pitchFamily="2" charset="0"/>
      <p:regular r:id="rId20"/>
    </p:embeddedFont>
    <p:embeddedFont>
      <p:font typeface="Montserrat Bold" panose="020B0604020202020204" charset="0"/>
      <p:regular r:id="rId21"/>
    </p:embeddedFont>
    <p:embeddedFont>
      <p:font typeface="Montserrat Classic" panose="020B0604020202020204" charset="0"/>
      <p:regular r:id="rId22"/>
    </p:embeddedFont>
    <p:embeddedFont>
      <p:font typeface="Montserrat Classic Bold" panose="020B0604020202020204" charset="0"/>
      <p:regular r:id="rId23"/>
    </p:embeddedFont>
    <p:embeddedFont>
      <p:font typeface="Montserrat Medium" panose="00000600000000000000" pitchFamily="2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9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2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26038" y="6777222"/>
            <a:ext cx="9835924" cy="2481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370" dirty="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BY/ Mohamed </a:t>
            </a:r>
            <a:r>
              <a:rPr lang="en-US" sz="2370" dirty="0" err="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Fandoud</a:t>
            </a:r>
            <a:endParaRPr lang="en-US" sz="2370" dirty="0">
              <a:solidFill>
                <a:srgbClr val="10101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ctr">
              <a:lnSpc>
                <a:spcPts val="3319"/>
              </a:lnSpc>
            </a:pPr>
            <a:r>
              <a:rPr lang="en-US" sz="237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Hagar </a:t>
            </a:r>
            <a:r>
              <a:rPr lang="en-US" sz="2370" dirty="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Mostafa</a:t>
            </a:r>
          </a:p>
          <a:p>
            <a:pPr algn="ctr">
              <a:lnSpc>
                <a:spcPts val="3319"/>
              </a:lnSpc>
            </a:pPr>
            <a:r>
              <a:rPr lang="en-US" sz="2370" dirty="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Mahmoud Shehata</a:t>
            </a:r>
          </a:p>
          <a:p>
            <a:pPr algn="ctr">
              <a:lnSpc>
                <a:spcPts val="3319"/>
              </a:lnSpc>
            </a:pPr>
            <a:r>
              <a:rPr lang="en-US" sz="2370" dirty="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Hanan Sherif</a:t>
            </a:r>
          </a:p>
          <a:p>
            <a:pPr algn="ctr">
              <a:lnSpc>
                <a:spcPts val="3319"/>
              </a:lnSpc>
            </a:pPr>
            <a:r>
              <a:rPr lang="en-US" sz="2370" dirty="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Abdelaziz Ahmed</a:t>
            </a:r>
          </a:p>
          <a:p>
            <a:pPr algn="ctr">
              <a:lnSpc>
                <a:spcPts val="3319"/>
              </a:lnSpc>
            </a:pPr>
            <a:r>
              <a:rPr lang="en-US" sz="2370" dirty="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Hany Mahmoud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14001679" y="6228281"/>
            <a:ext cx="4286321" cy="4209908"/>
          </a:xfrm>
          <a:custGeom>
            <a:avLst/>
            <a:gdLst/>
            <a:ahLst/>
            <a:cxnLst/>
            <a:rect l="l" t="t" r="r" b="b"/>
            <a:pathLst>
              <a:path w="4286321" h="4209908">
                <a:moveTo>
                  <a:pt x="0" y="0"/>
                </a:moveTo>
                <a:lnTo>
                  <a:pt x="4286321" y="0"/>
                </a:lnTo>
                <a:lnTo>
                  <a:pt x="4286321" y="4209908"/>
                </a:lnTo>
                <a:lnTo>
                  <a:pt x="0" y="4209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4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4286321" cy="4209908"/>
          </a:xfrm>
          <a:custGeom>
            <a:avLst/>
            <a:gdLst/>
            <a:ahLst/>
            <a:cxnLst/>
            <a:rect l="l" t="t" r="r" b="b"/>
            <a:pathLst>
              <a:path w="4286321" h="4209908">
                <a:moveTo>
                  <a:pt x="0" y="0"/>
                </a:moveTo>
                <a:lnTo>
                  <a:pt x="4286321" y="0"/>
                </a:lnTo>
                <a:lnTo>
                  <a:pt x="4286321" y="4209908"/>
                </a:lnTo>
                <a:lnTo>
                  <a:pt x="0" y="4209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64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064387" y="852548"/>
            <a:ext cx="6159226" cy="5800309"/>
          </a:xfrm>
          <a:custGeom>
            <a:avLst/>
            <a:gdLst/>
            <a:ahLst/>
            <a:cxnLst/>
            <a:rect l="l" t="t" r="r" b="b"/>
            <a:pathLst>
              <a:path w="6159226" h="5800309">
                <a:moveTo>
                  <a:pt x="0" y="0"/>
                </a:moveTo>
                <a:lnTo>
                  <a:pt x="6159226" y="0"/>
                </a:lnTo>
                <a:lnTo>
                  <a:pt x="6159226" y="5800309"/>
                </a:lnTo>
                <a:lnTo>
                  <a:pt x="0" y="58003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069" r="-1940" b="-1342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258500"/>
            <a:ext cx="18288000" cy="3933347"/>
            <a:chOff x="0" y="0"/>
            <a:chExt cx="24384000" cy="524446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6740" b="60977"/>
            <a:stretch>
              <a:fillRect/>
            </a:stretch>
          </p:blipFill>
          <p:spPr>
            <a:xfrm>
              <a:off x="0" y="0"/>
              <a:ext cx="24384000" cy="524446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2199476" y="6796765"/>
            <a:ext cx="4950676" cy="2461535"/>
            <a:chOff x="0" y="0"/>
            <a:chExt cx="1303882" cy="6483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03882" cy="648305"/>
            </a:xfrm>
            <a:custGeom>
              <a:avLst/>
              <a:gdLst/>
              <a:ahLst/>
              <a:cxnLst/>
              <a:rect l="l" t="t" r="r" b="b"/>
              <a:pathLst>
                <a:path w="1303882" h="648305">
                  <a:moveTo>
                    <a:pt x="79754" y="0"/>
                  </a:moveTo>
                  <a:lnTo>
                    <a:pt x="1224127" y="0"/>
                  </a:lnTo>
                  <a:cubicBezTo>
                    <a:pt x="1245280" y="0"/>
                    <a:pt x="1265565" y="8403"/>
                    <a:pt x="1280522" y="23360"/>
                  </a:cubicBezTo>
                  <a:cubicBezTo>
                    <a:pt x="1295479" y="38316"/>
                    <a:pt x="1303882" y="58602"/>
                    <a:pt x="1303882" y="79754"/>
                  </a:cubicBezTo>
                  <a:lnTo>
                    <a:pt x="1303882" y="568551"/>
                  </a:lnTo>
                  <a:cubicBezTo>
                    <a:pt x="1303882" y="589703"/>
                    <a:pt x="1295479" y="609989"/>
                    <a:pt x="1280522" y="624946"/>
                  </a:cubicBezTo>
                  <a:cubicBezTo>
                    <a:pt x="1265565" y="639903"/>
                    <a:pt x="1245280" y="648305"/>
                    <a:pt x="1224127" y="648305"/>
                  </a:cubicBezTo>
                  <a:lnTo>
                    <a:pt x="79754" y="648305"/>
                  </a:lnTo>
                  <a:cubicBezTo>
                    <a:pt x="35707" y="648305"/>
                    <a:pt x="0" y="612598"/>
                    <a:pt x="0" y="568551"/>
                  </a:cubicBezTo>
                  <a:lnTo>
                    <a:pt x="0" y="79754"/>
                  </a:lnTo>
                  <a:cubicBezTo>
                    <a:pt x="0" y="58602"/>
                    <a:pt x="8403" y="38316"/>
                    <a:pt x="23360" y="23360"/>
                  </a:cubicBezTo>
                  <a:cubicBezTo>
                    <a:pt x="38316" y="8403"/>
                    <a:pt x="58602" y="0"/>
                    <a:pt x="79754" y="0"/>
                  </a:cubicBezTo>
                  <a:close/>
                </a:path>
              </a:pathLst>
            </a:custGeom>
            <a:solidFill>
              <a:srgbClr val="1DA7B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303882" cy="686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346815" y="1421223"/>
            <a:ext cx="359437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Toy Store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56870" y="1825083"/>
            <a:ext cx="9974260" cy="104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4"/>
              </a:lnSpc>
            </a:pPr>
            <a:r>
              <a:rPr lang="en-US" sz="7200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Our Mission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76041" y="7533781"/>
            <a:ext cx="10097113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Is to provide high-quality, engaging toys that promote creativity and learning in children. With multiple stores across various locations.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07833" y="6946032"/>
            <a:ext cx="4733962" cy="2474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9"/>
              </a:lnSpc>
            </a:pPr>
            <a:r>
              <a:rPr lang="en-US" sz="2342">
                <a:solidFill>
                  <a:srgbClr val="FDFDF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•we aim to maximize customer satisfaction and profitability through effective inventory management and targeted sales strategies.</a:t>
            </a:r>
          </a:p>
          <a:p>
            <a:pPr algn="ctr">
              <a:lnSpc>
                <a:spcPts val="3279"/>
              </a:lnSpc>
            </a:pPr>
            <a:endParaRPr lang="en-US" sz="2342">
              <a:solidFill>
                <a:srgbClr val="FDFDFD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14537264" y="6038886"/>
            <a:ext cx="4286321" cy="4209908"/>
          </a:xfrm>
          <a:custGeom>
            <a:avLst/>
            <a:gdLst/>
            <a:ahLst/>
            <a:cxnLst/>
            <a:rect l="l" t="t" r="r" b="b"/>
            <a:pathLst>
              <a:path w="4286321" h="4209908">
                <a:moveTo>
                  <a:pt x="0" y="4209908"/>
                </a:moveTo>
                <a:lnTo>
                  <a:pt x="4286321" y="4209908"/>
                </a:lnTo>
                <a:lnTo>
                  <a:pt x="4286321" y="0"/>
                </a:lnTo>
                <a:lnTo>
                  <a:pt x="0" y="0"/>
                </a:lnTo>
                <a:lnTo>
                  <a:pt x="0" y="42099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43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34570" y="1953704"/>
            <a:ext cx="4950676" cy="3529642"/>
            <a:chOff x="0" y="0"/>
            <a:chExt cx="1303882" cy="9296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3882" cy="929618"/>
            </a:xfrm>
            <a:custGeom>
              <a:avLst/>
              <a:gdLst/>
              <a:ahLst/>
              <a:cxnLst/>
              <a:rect l="l" t="t" r="r" b="b"/>
              <a:pathLst>
                <a:path w="1303882" h="929618">
                  <a:moveTo>
                    <a:pt x="79754" y="0"/>
                  </a:moveTo>
                  <a:lnTo>
                    <a:pt x="1224127" y="0"/>
                  </a:lnTo>
                  <a:cubicBezTo>
                    <a:pt x="1245280" y="0"/>
                    <a:pt x="1265565" y="8403"/>
                    <a:pt x="1280522" y="23360"/>
                  </a:cubicBezTo>
                  <a:cubicBezTo>
                    <a:pt x="1295479" y="38316"/>
                    <a:pt x="1303882" y="58602"/>
                    <a:pt x="1303882" y="79754"/>
                  </a:cubicBezTo>
                  <a:lnTo>
                    <a:pt x="1303882" y="849863"/>
                  </a:lnTo>
                  <a:cubicBezTo>
                    <a:pt x="1303882" y="871015"/>
                    <a:pt x="1295479" y="891301"/>
                    <a:pt x="1280522" y="906258"/>
                  </a:cubicBezTo>
                  <a:cubicBezTo>
                    <a:pt x="1265565" y="921215"/>
                    <a:pt x="1245280" y="929618"/>
                    <a:pt x="1224127" y="929618"/>
                  </a:cubicBezTo>
                  <a:lnTo>
                    <a:pt x="79754" y="929618"/>
                  </a:lnTo>
                  <a:cubicBezTo>
                    <a:pt x="35707" y="929618"/>
                    <a:pt x="0" y="893910"/>
                    <a:pt x="0" y="849863"/>
                  </a:cubicBezTo>
                  <a:lnTo>
                    <a:pt x="0" y="79754"/>
                  </a:lnTo>
                  <a:cubicBezTo>
                    <a:pt x="0" y="58602"/>
                    <a:pt x="8403" y="38316"/>
                    <a:pt x="23360" y="23360"/>
                  </a:cubicBezTo>
                  <a:cubicBezTo>
                    <a:pt x="38316" y="8403"/>
                    <a:pt x="58602" y="0"/>
                    <a:pt x="79754" y="0"/>
                  </a:cubicBezTo>
                  <a:close/>
                </a:path>
              </a:pathLst>
            </a:custGeom>
            <a:solidFill>
              <a:srgbClr val="1DA7B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03882" cy="967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1953704"/>
            <a:ext cx="4950676" cy="3529642"/>
            <a:chOff x="0" y="0"/>
            <a:chExt cx="1303882" cy="9296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03882" cy="929618"/>
            </a:xfrm>
            <a:custGeom>
              <a:avLst/>
              <a:gdLst/>
              <a:ahLst/>
              <a:cxnLst/>
              <a:rect l="l" t="t" r="r" b="b"/>
              <a:pathLst>
                <a:path w="1303882" h="929618">
                  <a:moveTo>
                    <a:pt x="79754" y="0"/>
                  </a:moveTo>
                  <a:lnTo>
                    <a:pt x="1224127" y="0"/>
                  </a:lnTo>
                  <a:cubicBezTo>
                    <a:pt x="1245280" y="0"/>
                    <a:pt x="1265565" y="8403"/>
                    <a:pt x="1280522" y="23360"/>
                  </a:cubicBezTo>
                  <a:cubicBezTo>
                    <a:pt x="1295479" y="38316"/>
                    <a:pt x="1303882" y="58602"/>
                    <a:pt x="1303882" y="79754"/>
                  </a:cubicBezTo>
                  <a:lnTo>
                    <a:pt x="1303882" y="849863"/>
                  </a:lnTo>
                  <a:cubicBezTo>
                    <a:pt x="1303882" y="871015"/>
                    <a:pt x="1295479" y="891301"/>
                    <a:pt x="1280522" y="906258"/>
                  </a:cubicBezTo>
                  <a:cubicBezTo>
                    <a:pt x="1265565" y="921215"/>
                    <a:pt x="1245280" y="929618"/>
                    <a:pt x="1224127" y="929618"/>
                  </a:cubicBezTo>
                  <a:lnTo>
                    <a:pt x="79754" y="929618"/>
                  </a:lnTo>
                  <a:cubicBezTo>
                    <a:pt x="35707" y="929618"/>
                    <a:pt x="0" y="893910"/>
                    <a:pt x="0" y="849863"/>
                  </a:cubicBezTo>
                  <a:lnTo>
                    <a:pt x="0" y="79754"/>
                  </a:lnTo>
                  <a:cubicBezTo>
                    <a:pt x="0" y="58602"/>
                    <a:pt x="8403" y="38316"/>
                    <a:pt x="23360" y="23360"/>
                  </a:cubicBezTo>
                  <a:cubicBezTo>
                    <a:pt x="38316" y="8403"/>
                    <a:pt x="58602" y="0"/>
                    <a:pt x="79754" y="0"/>
                  </a:cubicBezTo>
                  <a:close/>
                </a:path>
              </a:pathLst>
            </a:custGeom>
            <a:solidFill>
              <a:srgbClr val="1DA7B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03882" cy="967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44000" y="6375307"/>
            <a:ext cx="4950676" cy="3529642"/>
            <a:chOff x="0" y="0"/>
            <a:chExt cx="1303882" cy="9296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03882" cy="929618"/>
            </a:xfrm>
            <a:custGeom>
              <a:avLst/>
              <a:gdLst/>
              <a:ahLst/>
              <a:cxnLst/>
              <a:rect l="l" t="t" r="r" b="b"/>
              <a:pathLst>
                <a:path w="1303882" h="929618">
                  <a:moveTo>
                    <a:pt x="79754" y="0"/>
                  </a:moveTo>
                  <a:lnTo>
                    <a:pt x="1224127" y="0"/>
                  </a:lnTo>
                  <a:cubicBezTo>
                    <a:pt x="1245280" y="0"/>
                    <a:pt x="1265565" y="8403"/>
                    <a:pt x="1280522" y="23360"/>
                  </a:cubicBezTo>
                  <a:cubicBezTo>
                    <a:pt x="1295479" y="38316"/>
                    <a:pt x="1303882" y="58602"/>
                    <a:pt x="1303882" y="79754"/>
                  </a:cubicBezTo>
                  <a:lnTo>
                    <a:pt x="1303882" y="849863"/>
                  </a:lnTo>
                  <a:cubicBezTo>
                    <a:pt x="1303882" y="871015"/>
                    <a:pt x="1295479" y="891301"/>
                    <a:pt x="1280522" y="906258"/>
                  </a:cubicBezTo>
                  <a:cubicBezTo>
                    <a:pt x="1265565" y="921215"/>
                    <a:pt x="1245280" y="929618"/>
                    <a:pt x="1224127" y="929618"/>
                  </a:cubicBezTo>
                  <a:lnTo>
                    <a:pt x="79754" y="929618"/>
                  </a:lnTo>
                  <a:cubicBezTo>
                    <a:pt x="35707" y="929618"/>
                    <a:pt x="0" y="893910"/>
                    <a:pt x="0" y="849863"/>
                  </a:cubicBezTo>
                  <a:lnTo>
                    <a:pt x="0" y="79754"/>
                  </a:lnTo>
                  <a:cubicBezTo>
                    <a:pt x="0" y="58602"/>
                    <a:pt x="8403" y="38316"/>
                    <a:pt x="23360" y="23360"/>
                  </a:cubicBezTo>
                  <a:cubicBezTo>
                    <a:pt x="38316" y="8403"/>
                    <a:pt x="58602" y="0"/>
                    <a:pt x="79754" y="0"/>
                  </a:cubicBezTo>
                  <a:close/>
                </a:path>
              </a:pathLst>
            </a:custGeom>
            <a:solidFill>
              <a:srgbClr val="1DA7B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03882" cy="967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34570" y="6375307"/>
            <a:ext cx="4950676" cy="3529642"/>
            <a:chOff x="0" y="0"/>
            <a:chExt cx="1303882" cy="9296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03882" cy="929618"/>
            </a:xfrm>
            <a:custGeom>
              <a:avLst/>
              <a:gdLst/>
              <a:ahLst/>
              <a:cxnLst/>
              <a:rect l="l" t="t" r="r" b="b"/>
              <a:pathLst>
                <a:path w="1303882" h="929618">
                  <a:moveTo>
                    <a:pt x="79754" y="0"/>
                  </a:moveTo>
                  <a:lnTo>
                    <a:pt x="1224127" y="0"/>
                  </a:lnTo>
                  <a:cubicBezTo>
                    <a:pt x="1245280" y="0"/>
                    <a:pt x="1265565" y="8403"/>
                    <a:pt x="1280522" y="23360"/>
                  </a:cubicBezTo>
                  <a:cubicBezTo>
                    <a:pt x="1295479" y="38316"/>
                    <a:pt x="1303882" y="58602"/>
                    <a:pt x="1303882" y="79754"/>
                  </a:cubicBezTo>
                  <a:lnTo>
                    <a:pt x="1303882" y="849863"/>
                  </a:lnTo>
                  <a:cubicBezTo>
                    <a:pt x="1303882" y="871015"/>
                    <a:pt x="1295479" y="891301"/>
                    <a:pt x="1280522" y="906258"/>
                  </a:cubicBezTo>
                  <a:cubicBezTo>
                    <a:pt x="1265565" y="921215"/>
                    <a:pt x="1245280" y="929618"/>
                    <a:pt x="1224127" y="929618"/>
                  </a:cubicBezTo>
                  <a:lnTo>
                    <a:pt x="79754" y="929618"/>
                  </a:lnTo>
                  <a:cubicBezTo>
                    <a:pt x="35707" y="929618"/>
                    <a:pt x="0" y="893910"/>
                    <a:pt x="0" y="849863"/>
                  </a:cubicBezTo>
                  <a:lnTo>
                    <a:pt x="0" y="79754"/>
                  </a:lnTo>
                  <a:cubicBezTo>
                    <a:pt x="0" y="58602"/>
                    <a:pt x="8403" y="38316"/>
                    <a:pt x="23360" y="23360"/>
                  </a:cubicBezTo>
                  <a:cubicBezTo>
                    <a:pt x="38316" y="8403"/>
                    <a:pt x="58602" y="0"/>
                    <a:pt x="79754" y="0"/>
                  </a:cubicBezTo>
                  <a:close/>
                </a:path>
              </a:pathLst>
            </a:custGeom>
            <a:solidFill>
              <a:srgbClr val="1DA7B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03882" cy="967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6817863" y="4152326"/>
            <a:ext cx="2193519" cy="2662038"/>
          </a:xfrm>
          <a:custGeom>
            <a:avLst/>
            <a:gdLst/>
            <a:ahLst/>
            <a:cxnLst/>
            <a:rect l="l" t="t" r="r" b="b"/>
            <a:pathLst>
              <a:path w="2193519" h="2662038">
                <a:moveTo>
                  <a:pt x="0" y="0"/>
                </a:moveTo>
                <a:lnTo>
                  <a:pt x="2193520" y="0"/>
                </a:lnTo>
                <a:lnTo>
                  <a:pt x="2193520" y="2662038"/>
                </a:lnTo>
                <a:lnTo>
                  <a:pt x="0" y="2662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087715" y="3486845"/>
            <a:ext cx="4244387" cy="14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DFDF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 assess overall sales trends and identify peak sales periods, particularly around holidays and promotional events.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97145" y="3486845"/>
            <a:ext cx="4244387" cy="1842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DFDF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 analyze stock levels across different stores, ensuring that popular items are adequately stocked while minimizing excess inventory.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97145" y="7630634"/>
            <a:ext cx="4244387" cy="1842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DFDF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 compare current month performance against previous months, helping to identify growth trends and areas for improvement.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87715" y="2270500"/>
            <a:ext cx="4244387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DFDF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Sales Performance Evaluation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22153" y="2270500"/>
            <a:ext cx="3594370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DFDF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Inventory Management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22153" y="6562884"/>
            <a:ext cx="3594370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DFDF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Comparative Analysis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67660" y="516255"/>
            <a:ext cx="9352725" cy="92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5400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Objectives of the Analysis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87715" y="6598444"/>
            <a:ext cx="424438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DFDF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Profitability Insights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87715" y="7536974"/>
            <a:ext cx="4244387" cy="1842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DFDF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 evaluate profit margins across different product categories and identify best-selling items that contribute significantly to overall revenue.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385478" y="1646347"/>
            <a:ext cx="3534849" cy="6994305"/>
            <a:chOff x="0" y="0"/>
            <a:chExt cx="2620010" cy="5184140"/>
          </a:xfrm>
        </p:grpSpPr>
        <p:sp>
          <p:nvSpPr>
            <p:cNvPr id="3" name="Freeform 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88080" r="-19802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745ED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745ED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745ED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745ED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208094" y="2522913"/>
            <a:ext cx="359437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Toy Store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08094" y="7043719"/>
            <a:ext cx="252619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DFDF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Advertising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92973" y="7043719"/>
            <a:ext cx="252619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DFDF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76323" y="7043719"/>
            <a:ext cx="252619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DFDF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Others Thing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69739" y="2774373"/>
            <a:ext cx="7265449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Dashboard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69739" y="6235537"/>
            <a:ext cx="1625680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FDFDF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10K+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18308" y="6235537"/>
            <a:ext cx="1625680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FDFDF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1K+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208094" y="4576599"/>
            <a:ext cx="7227094" cy="332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4"/>
              </a:lnSpc>
            </a:pPr>
            <a:r>
              <a:rPr lang="en-US" sz="2499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Key findings:</a:t>
            </a:r>
          </a:p>
          <a:p>
            <a:pPr marL="539749" lvl="1" indent="-269875" algn="l">
              <a:lnSpc>
                <a:spcPts val="4474"/>
              </a:lnSpc>
              <a:buFont typeface="Arial"/>
              <a:buChar char="•"/>
            </a:pPr>
            <a:r>
              <a:rPr lang="en-US" sz="2499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Overall sales and profit growth</a:t>
            </a:r>
          </a:p>
          <a:p>
            <a:pPr marL="539749" lvl="1" indent="-269875" algn="l">
              <a:lnSpc>
                <a:spcPts val="4474"/>
              </a:lnSpc>
              <a:buFont typeface="Arial"/>
              <a:buChar char="•"/>
            </a:pPr>
            <a:r>
              <a:rPr lang="en-US" sz="2499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Strong performance of specific product categories and stores</a:t>
            </a:r>
          </a:p>
          <a:p>
            <a:pPr marL="539749" lvl="1" indent="-269875" algn="l">
              <a:lnSpc>
                <a:spcPts val="4474"/>
              </a:lnSpc>
              <a:buFont typeface="Arial"/>
              <a:buChar char="•"/>
            </a:pPr>
            <a:r>
              <a:rPr lang="en-US" sz="2499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Opportunities for inventory optimization</a:t>
            </a:r>
          </a:p>
          <a:p>
            <a:pPr algn="l">
              <a:lnSpc>
                <a:spcPts val="4474"/>
              </a:lnSpc>
            </a:pPr>
            <a:endParaRPr lang="en-US" sz="2499">
              <a:solidFill>
                <a:srgbClr val="10101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20" name="Freeform 20"/>
          <p:cNvSpPr/>
          <p:nvPr/>
        </p:nvSpPr>
        <p:spPr>
          <a:xfrm rot="5400000">
            <a:off x="14039886" y="38206"/>
            <a:ext cx="4286321" cy="4209908"/>
          </a:xfrm>
          <a:custGeom>
            <a:avLst/>
            <a:gdLst/>
            <a:ahLst/>
            <a:cxnLst/>
            <a:rect l="l" t="t" r="r" b="b"/>
            <a:pathLst>
              <a:path w="4286321" h="4209908">
                <a:moveTo>
                  <a:pt x="0" y="0"/>
                </a:moveTo>
                <a:lnTo>
                  <a:pt x="4286320" y="0"/>
                </a:lnTo>
                <a:lnTo>
                  <a:pt x="4286320" y="4209908"/>
                </a:lnTo>
                <a:lnTo>
                  <a:pt x="0" y="4209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64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2710154" y="6235537"/>
            <a:ext cx="2735877" cy="712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75K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23182" y="1933293"/>
            <a:ext cx="10016857" cy="5563820"/>
          </a:xfrm>
          <a:custGeom>
            <a:avLst/>
            <a:gdLst/>
            <a:ahLst/>
            <a:cxnLst/>
            <a:rect l="l" t="t" r="r" b="b"/>
            <a:pathLst>
              <a:path w="10016857" h="5563820">
                <a:moveTo>
                  <a:pt x="0" y="0"/>
                </a:moveTo>
                <a:lnTo>
                  <a:pt x="10016858" y="0"/>
                </a:lnTo>
                <a:lnTo>
                  <a:pt x="10016858" y="5563820"/>
                </a:lnTo>
                <a:lnTo>
                  <a:pt x="0" y="5563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94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92732" y="684041"/>
            <a:ext cx="871936" cy="761854"/>
          </a:xfrm>
          <a:custGeom>
            <a:avLst/>
            <a:gdLst/>
            <a:ahLst/>
            <a:cxnLst/>
            <a:rect l="l" t="t" r="r" b="b"/>
            <a:pathLst>
              <a:path w="871936" h="761854">
                <a:moveTo>
                  <a:pt x="0" y="0"/>
                </a:moveTo>
                <a:lnTo>
                  <a:pt x="871936" y="0"/>
                </a:lnTo>
                <a:lnTo>
                  <a:pt x="871936" y="761854"/>
                </a:lnTo>
                <a:lnTo>
                  <a:pt x="0" y="761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3775" y="2228846"/>
            <a:ext cx="6986273" cy="4877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2781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Key metrics:</a:t>
            </a:r>
          </a:p>
          <a:p>
            <a:pPr marL="535789" lvl="1" indent="-267894" algn="l">
              <a:lnSpc>
                <a:spcPts val="3821"/>
              </a:lnSpc>
              <a:buFont typeface="Arial"/>
              <a:buChar char="•"/>
            </a:pPr>
            <a:r>
              <a:rPr lang="en-US" sz="24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Total sales</a:t>
            </a:r>
          </a:p>
          <a:p>
            <a:pPr marL="535789" lvl="1" indent="-267894" algn="l">
              <a:lnSpc>
                <a:spcPts val="3821"/>
              </a:lnSpc>
              <a:buFont typeface="Arial"/>
              <a:buChar char="•"/>
            </a:pPr>
            <a:r>
              <a:rPr lang="en-US" sz="24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Total revenue</a:t>
            </a:r>
          </a:p>
          <a:p>
            <a:pPr marL="535789" lvl="1" indent="-267894" algn="l">
              <a:lnSpc>
                <a:spcPts val="3821"/>
              </a:lnSpc>
              <a:buFont typeface="Arial"/>
              <a:buChar char="•"/>
            </a:pPr>
            <a:r>
              <a:rPr lang="en-US" sz="24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Total profit</a:t>
            </a:r>
          </a:p>
          <a:p>
            <a:pPr marL="535789" lvl="1" indent="-267894" algn="l">
              <a:lnSpc>
                <a:spcPts val="3821"/>
              </a:lnSpc>
              <a:buFont typeface="Arial"/>
              <a:buChar char="•"/>
            </a:pPr>
            <a:r>
              <a:rPr lang="en-US" sz="24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Profit margin</a:t>
            </a:r>
          </a:p>
          <a:p>
            <a:pPr algn="l">
              <a:lnSpc>
                <a:spcPts val="3821"/>
              </a:lnSpc>
            </a:pPr>
            <a:endParaRPr lang="en-US" sz="2481">
              <a:solidFill>
                <a:srgbClr val="10101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4283"/>
              </a:lnSpc>
            </a:pPr>
            <a:r>
              <a:rPr lang="en-US" sz="2781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Highlight: </a:t>
            </a:r>
          </a:p>
          <a:p>
            <a:pPr marL="535789" lvl="1" indent="-267894" algn="l">
              <a:lnSpc>
                <a:spcPts val="3821"/>
              </a:lnSpc>
              <a:buFont typeface="Arial"/>
              <a:buChar char="•"/>
            </a:pPr>
            <a:r>
              <a:rPr lang="en-US" sz="24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Growth trends and stability of profit margin</a:t>
            </a:r>
          </a:p>
          <a:p>
            <a:pPr algn="l">
              <a:lnSpc>
                <a:spcPts val="3821"/>
              </a:lnSpc>
            </a:pPr>
            <a:endParaRPr lang="en-US" sz="2481">
              <a:solidFill>
                <a:srgbClr val="10101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55823" y="735330"/>
            <a:ext cx="7265449" cy="71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5499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Overall Performance</a:t>
            </a:r>
          </a:p>
        </p:txBody>
      </p:sp>
      <p:sp>
        <p:nvSpPr>
          <p:cNvPr id="6" name="Freeform 6"/>
          <p:cNvSpPr/>
          <p:nvPr/>
        </p:nvSpPr>
        <p:spPr>
          <a:xfrm rot="5400000" flipH="1">
            <a:off x="14681378" y="7813100"/>
            <a:ext cx="4286321" cy="4209908"/>
          </a:xfrm>
          <a:custGeom>
            <a:avLst/>
            <a:gdLst/>
            <a:ahLst/>
            <a:cxnLst/>
            <a:rect l="l" t="t" r="r" b="b"/>
            <a:pathLst>
              <a:path w="4286321" h="4209908">
                <a:moveTo>
                  <a:pt x="4286321" y="0"/>
                </a:moveTo>
                <a:lnTo>
                  <a:pt x="0" y="0"/>
                </a:lnTo>
                <a:lnTo>
                  <a:pt x="0" y="4209908"/>
                </a:lnTo>
                <a:lnTo>
                  <a:pt x="4286321" y="4209908"/>
                </a:lnTo>
                <a:lnTo>
                  <a:pt x="428632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643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14681378" y="7813100"/>
            <a:ext cx="4286321" cy="4209908"/>
          </a:xfrm>
          <a:custGeom>
            <a:avLst/>
            <a:gdLst/>
            <a:ahLst/>
            <a:cxnLst/>
            <a:rect l="l" t="t" r="r" b="b"/>
            <a:pathLst>
              <a:path w="4286321" h="4209908">
                <a:moveTo>
                  <a:pt x="4286321" y="0"/>
                </a:moveTo>
                <a:lnTo>
                  <a:pt x="0" y="0"/>
                </a:lnTo>
                <a:lnTo>
                  <a:pt x="0" y="4209908"/>
                </a:lnTo>
                <a:lnTo>
                  <a:pt x="4286321" y="4209908"/>
                </a:lnTo>
                <a:lnTo>
                  <a:pt x="428632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4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58898" y="525013"/>
            <a:ext cx="939604" cy="1007373"/>
          </a:xfrm>
          <a:custGeom>
            <a:avLst/>
            <a:gdLst/>
            <a:ahLst/>
            <a:cxnLst/>
            <a:rect l="l" t="t" r="r" b="b"/>
            <a:pathLst>
              <a:path w="939604" h="1007373">
                <a:moveTo>
                  <a:pt x="0" y="0"/>
                </a:moveTo>
                <a:lnTo>
                  <a:pt x="939604" y="0"/>
                </a:lnTo>
                <a:lnTo>
                  <a:pt x="939604" y="1007374"/>
                </a:lnTo>
                <a:lnTo>
                  <a:pt x="0" y="1007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790370" y="1985399"/>
            <a:ext cx="10297708" cy="5789495"/>
          </a:xfrm>
          <a:custGeom>
            <a:avLst/>
            <a:gdLst/>
            <a:ahLst/>
            <a:cxnLst/>
            <a:rect l="l" t="t" r="r" b="b"/>
            <a:pathLst>
              <a:path w="10297708" h="5789495">
                <a:moveTo>
                  <a:pt x="0" y="0"/>
                </a:moveTo>
                <a:lnTo>
                  <a:pt x="10297707" y="0"/>
                </a:lnTo>
                <a:lnTo>
                  <a:pt x="10297707" y="5789495"/>
                </a:lnTo>
                <a:lnTo>
                  <a:pt x="0" y="57894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92732" y="2536762"/>
            <a:ext cx="6986273" cy="4258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2781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Key metrics:</a:t>
            </a:r>
          </a:p>
          <a:p>
            <a:pPr marL="600557" lvl="1" indent="-300279" algn="l">
              <a:lnSpc>
                <a:spcPts val="4283"/>
              </a:lnSpc>
              <a:buFont typeface="Arial"/>
              <a:buChar char="•"/>
            </a:pPr>
            <a:r>
              <a:rPr lang="en-US" sz="27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Units sold</a:t>
            </a:r>
          </a:p>
          <a:p>
            <a:pPr marL="600557" lvl="1" indent="-300279" algn="l">
              <a:lnSpc>
                <a:spcPts val="4283"/>
              </a:lnSpc>
              <a:buFont typeface="Arial"/>
              <a:buChar char="•"/>
            </a:pPr>
            <a:r>
              <a:rPr lang="en-US" sz="27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Revenue</a:t>
            </a:r>
          </a:p>
          <a:p>
            <a:pPr marL="600557" lvl="1" indent="-300279" algn="l">
              <a:lnSpc>
                <a:spcPts val="4283"/>
              </a:lnSpc>
              <a:buFont typeface="Arial"/>
              <a:buChar char="•"/>
            </a:pPr>
            <a:r>
              <a:rPr lang="en-US" sz="27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Profit margin</a:t>
            </a:r>
          </a:p>
          <a:p>
            <a:pPr algn="l">
              <a:lnSpc>
                <a:spcPts val="4283"/>
              </a:lnSpc>
            </a:pPr>
            <a:endParaRPr lang="en-US" sz="2781">
              <a:solidFill>
                <a:srgbClr val="10101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4283"/>
              </a:lnSpc>
            </a:pPr>
            <a:r>
              <a:rPr lang="en-US" sz="2781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Highlight: </a:t>
            </a:r>
          </a:p>
          <a:p>
            <a:pPr marL="600557" lvl="1" indent="-300279" algn="l">
              <a:lnSpc>
                <a:spcPts val="4283"/>
              </a:lnSpc>
              <a:buFont typeface="Arial"/>
              <a:buChar char="•"/>
            </a:pPr>
            <a:r>
              <a:rPr lang="en-US" sz="27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Top-selling categories and products</a:t>
            </a:r>
          </a:p>
          <a:p>
            <a:pPr algn="l">
              <a:lnSpc>
                <a:spcPts val="3821"/>
              </a:lnSpc>
            </a:pPr>
            <a:endParaRPr lang="en-US" sz="2781">
              <a:solidFill>
                <a:srgbClr val="10101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55823" y="735330"/>
            <a:ext cx="7650345" cy="71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5499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Product Performance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14681378" y="7813100"/>
            <a:ext cx="4286321" cy="4209908"/>
          </a:xfrm>
          <a:custGeom>
            <a:avLst/>
            <a:gdLst/>
            <a:ahLst/>
            <a:cxnLst/>
            <a:rect l="l" t="t" r="r" b="b"/>
            <a:pathLst>
              <a:path w="4286321" h="4209908">
                <a:moveTo>
                  <a:pt x="4286321" y="0"/>
                </a:moveTo>
                <a:lnTo>
                  <a:pt x="0" y="0"/>
                </a:lnTo>
                <a:lnTo>
                  <a:pt x="0" y="4209908"/>
                </a:lnTo>
                <a:lnTo>
                  <a:pt x="4286321" y="4209908"/>
                </a:lnTo>
                <a:lnTo>
                  <a:pt x="428632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4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92351" y="611505"/>
            <a:ext cx="872698" cy="779145"/>
          </a:xfrm>
          <a:custGeom>
            <a:avLst/>
            <a:gdLst/>
            <a:ahLst/>
            <a:cxnLst/>
            <a:rect l="l" t="t" r="r" b="b"/>
            <a:pathLst>
              <a:path w="872698" h="779145">
                <a:moveTo>
                  <a:pt x="0" y="0"/>
                </a:moveTo>
                <a:lnTo>
                  <a:pt x="872698" y="0"/>
                </a:lnTo>
                <a:lnTo>
                  <a:pt x="872698" y="779145"/>
                </a:lnTo>
                <a:lnTo>
                  <a:pt x="0" y="779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626270" y="1816545"/>
            <a:ext cx="10329513" cy="5794025"/>
          </a:xfrm>
          <a:custGeom>
            <a:avLst/>
            <a:gdLst/>
            <a:ahLst/>
            <a:cxnLst/>
            <a:rect l="l" t="t" r="r" b="b"/>
            <a:pathLst>
              <a:path w="10329513" h="5794025">
                <a:moveTo>
                  <a:pt x="0" y="0"/>
                </a:moveTo>
                <a:lnTo>
                  <a:pt x="10329513" y="0"/>
                </a:lnTo>
                <a:lnTo>
                  <a:pt x="10329513" y="5794025"/>
                </a:lnTo>
                <a:lnTo>
                  <a:pt x="0" y="57940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2536762"/>
            <a:ext cx="7704745" cy="4258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2781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Key metrics:</a:t>
            </a:r>
          </a:p>
          <a:p>
            <a:pPr marL="600557" lvl="1" indent="-300279" algn="l">
              <a:lnSpc>
                <a:spcPts val="4283"/>
              </a:lnSpc>
              <a:buFont typeface="Arial"/>
              <a:buChar char="•"/>
            </a:pPr>
            <a:r>
              <a:rPr lang="en-US" sz="27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Revenue</a:t>
            </a:r>
          </a:p>
          <a:p>
            <a:pPr marL="600557" lvl="1" indent="-300279" algn="l">
              <a:lnSpc>
                <a:spcPts val="4283"/>
              </a:lnSpc>
              <a:buFont typeface="Arial"/>
              <a:buChar char="•"/>
            </a:pPr>
            <a:r>
              <a:rPr lang="en-US" sz="27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Store count</a:t>
            </a:r>
          </a:p>
          <a:p>
            <a:pPr algn="l">
              <a:lnSpc>
                <a:spcPts val="4283"/>
              </a:lnSpc>
            </a:pPr>
            <a:endParaRPr lang="en-US" sz="2781">
              <a:solidFill>
                <a:srgbClr val="10101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4283"/>
              </a:lnSpc>
            </a:pPr>
            <a:r>
              <a:rPr lang="en-US" sz="2781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Highlight:</a:t>
            </a:r>
          </a:p>
          <a:p>
            <a:pPr marL="600557" lvl="1" indent="-300279" algn="l">
              <a:lnSpc>
                <a:spcPts val="4283"/>
              </a:lnSpc>
              <a:buFont typeface="Arial"/>
              <a:buChar char="•"/>
            </a:pPr>
            <a:r>
              <a:rPr lang="en-US" sz="2781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27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High-performing locations and potential areas for improvement</a:t>
            </a:r>
          </a:p>
          <a:p>
            <a:pPr algn="l">
              <a:lnSpc>
                <a:spcPts val="3821"/>
              </a:lnSpc>
            </a:pPr>
            <a:endParaRPr lang="en-US" sz="2781">
              <a:solidFill>
                <a:srgbClr val="10101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55823" y="735330"/>
            <a:ext cx="7650345" cy="71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5499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Store Performance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14681378" y="7813100"/>
            <a:ext cx="4286321" cy="4209908"/>
          </a:xfrm>
          <a:custGeom>
            <a:avLst/>
            <a:gdLst/>
            <a:ahLst/>
            <a:cxnLst/>
            <a:rect l="l" t="t" r="r" b="b"/>
            <a:pathLst>
              <a:path w="4286321" h="4209908">
                <a:moveTo>
                  <a:pt x="4286321" y="0"/>
                </a:moveTo>
                <a:lnTo>
                  <a:pt x="0" y="0"/>
                </a:lnTo>
                <a:lnTo>
                  <a:pt x="0" y="4209908"/>
                </a:lnTo>
                <a:lnTo>
                  <a:pt x="4286321" y="4209908"/>
                </a:lnTo>
                <a:lnTo>
                  <a:pt x="428632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4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87224" y="611505"/>
            <a:ext cx="882952" cy="834390"/>
          </a:xfrm>
          <a:custGeom>
            <a:avLst/>
            <a:gdLst/>
            <a:ahLst/>
            <a:cxnLst/>
            <a:rect l="l" t="t" r="r" b="b"/>
            <a:pathLst>
              <a:path w="882952" h="834390">
                <a:moveTo>
                  <a:pt x="0" y="0"/>
                </a:moveTo>
                <a:lnTo>
                  <a:pt x="882952" y="0"/>
                </a:lnTo>
                <a:lnTo>
                  <a:pt x="882952" y="834390"/>
                </a:lnTo>
                <a:lnTo>
                  <a:pt x="0" y="834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291968" y="2168586"/>
            <a:ext cx="9996032" cy="5632868"/>
          </a:xfrm>
          <a:custGeom>
            <a:avLst/>
            <a:gdLst/>
            <a:ahLst/>
            <a:cxnLst/>
            <a:rect l="l" t="t" r="r" b="b"/>
            <a:pathLst>
              <a:path w="9996032" h="5632868">
                <a:moveTo>
                  <a:pt x="0" y="0"/>
                </a:moveTo>
                <a:lnTo>
                  <a:pt x="9996032" y="0"/>
                </a:lnTo>
                <a:lnTo>
                  <a:pt x="9996032" y="5632868"/>
                </a:lnTo>
                <a:lnTo>
                  <a:pt x="0" y="56328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87224" y="2536762"/>
            <a:ext cx="7704745" cy="4801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2781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Key metrics:</a:t>
            </a:r>
          </a:p>
          <a:p>
            <a:pPr marL="600557" lvl="1" indent="-300279" algn="l">
              <a:lnSpc>
                <a:spcPts val="4283"/>
              </a:lnSpc>
              <a:buFont typeface="Arial"/>
              <a:buChar char="•"/>
            </a:pPr>
            <a:r>
              <a:rPr lang="en-US" sz="27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Total inventory cost</a:t>
            </a:r>
          </a:p>
          <a:p>
            <a:pPr marL="600557" lvl="1" indent="-300279" algn="l">
              <a:lnSpc>
                <a:spcPts val="4283"/>
              </a:lnSpc>
              <a:buFont typeface="Arial"/>
              <a:buChar char="•"/>
            </a:pPr>
            <a:r>
              <a:rPr lang="en-US" sz="27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Average profit margin</a:t>
            </a:r>
          </a:p>
          <a:p>
            <a:pPr marL="600557" lvl="1" indent="-300279" algn="l">
              <a:lnSpc>
                <a:spcPts val="4283"/>
              </a:lnSpc>
              <a:buFont typeface="Arial"/>
              <a:buChar char="•"/>
            </a:pPr>
            <a:r>
              <a:rPr lang="en-US" sz="27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Total stock on hand</a:t>
            </a:r>
          </a:p>
          <a:p>
            <a:pPr algn="l">
              <a:lnSpc>
                <a:spcPts val="4283"/>
              </a:lnSpc>
            </a:pPr>
            <a:endParaRPr lang="en-US" sz="2781">
              <a:solidFill>
                <a:srgbClr val="10101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4283"/>
              </a:lnSpc>
            </a:pPr>
            <a:r>
              <a:rPr lang="en-US" sz="2781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Highlight: </a:t>
            </a:r>
          </a:p>
          <a:p>
            <a:pPr marL="600557" lvl="1" indent="-300279" algn="l">
              <a:lnSpc>
                <a:spcPts val="4283"/>
              </a:lnSpc>
              <a:buFont typeface="Arial"/>
              <a:buChar char="•"/>
            </a:pPr>
            <a:r>
              <a:rPr lang="en-US" sz="278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Inventory management challenges and opportunities</a:t>
            </a:r>
          </a:p>
          <a:p>
            <a:pPr algn="l">
              <a:lnSpc>
                <a:spcPts val="3821"/>
              </a:lnSpc>
            </a:pPr>
            <a:endParaRPr lang="en-US" sz="2781">
              <a:solidFill>
                <a:srgbClr val="10101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55823" y="735330"/>
            <a:ext cx="7650345" cy="71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5499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Inventory Analysis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08120" y="2175474"/>
            <a:ext cx="5936076" cy="5936052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0800000">
            <a:off x="14053885" y="1402676"/>
            <a:ext cx="4035331" cy="4209908"/>
          </a:xfrm>
          <a:custGeom>
            <a:avLst/>
            <a:gdLst/>
            <a:ahLst/>
            <a:cxnLst/>
            <a:rect l="l" t="t" r="r" b="b"/>
            <a:pathLst>
              <a:path w="4035331" h="4209908">
                <a:moveTo>
                  <a:pt x="0" y="0"/>
                </a:moveTo>
                <a:lnTo>
                  <a:pt x="4035331" y="0"/>
                </a:lnTo>
                <a:lnTo>
                  <a:pt x="4035331" y="4209908"/>
                </a:lnTo>
                <a:lnTo>
                  <a:pt x="0" y="4209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86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13826" y="1278851"/>
            <a:ext cx="11294294" cy="838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2499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Key Findings:</a:t>
            </a:r>
          </a:p>
          <a:p>
            <a:pPr marL="496571" lvl="1" indent="-248285" algn="l">
              <a:lnSpc>
                <a:spcPts val="3910"/>
              </a:lnSpc>
              <a:buFont typeface="Arial"/>
              <a:buChar char="•"/>
            </a:pPr>
            <a:r>
              <a:rPr lang="en-US" sz="2300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Art &amp; Crafts:</a:t>
            </a:r>
            <a:r>
              <a:rPr lang="en-US" sz="23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High sales volume, potential for further growth.</a:t>
            </a:r>
          </a:p>
          <a:p>
            <a:pPr marL="496571" lvl="1" indent="-248285" algn="l">
              <a:lnSpc>
                <a:spcPts val="3910"/>
              </a:lnSpc>
              <a:buFont typeface="Arial"/>
              <a:buChar char="•"/>
            </a:pPr>
            <a:r>
              <a:rPr lang="en-US" sz="2300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Colorbuds:</a:t>
            </a:r>
            <a:r>
              <a:rPr lang="en-US" sz="23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Best profit margin, ensure adequate stock and marketing.</a:t>
            </a:r>
          </a:p>
          <a:p>
            <a:pPr marL="496571" lvl="1" indent="-248285" algn="l">
              <a:lnSpc>
                <a:spcPts val="3910"/>
              </a:lnSpc>
              <a:buFont typeface="Arial"/>
              <a:buChar char="•"/>
            </a:pPr>
            <a:r>
              <a:rPr lang="en-US" sz="2300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Inventory Management:</a:t>
            </a:r>
            <a:r>
              <a:rPr lang="en-US" sz="23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Optimize practices to reduce costs and avoid stockouts.</a:t>
            </a:r>
          </a:p>
          <a:p>
            <a:pPr marL="496571" lvl="1" indent="-248285" algn="l">
              <a:lnSpc>
                <a:spcPts val="3910"/>
              </a:lnSpc>
              <a:buFont typeface="Arial"/>
              <a:buChar char="•"/>
            </a:pPr>
            <a:r>
              <a:rPr lang="en-US" sz="2300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Downtown Success:</a:t>
            </a:r>
            <a:r>
              <a:rPr lang="en-US" sz="23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Identify factors driving sales and replicate in other locations.</a:t>
            </a:r>
          </a:p>
          <a:p>
            <a:pPr marL="496571" lvl="1" indent="-248285" algn="l">
              <a:lnSpc>
                <a:spcPts val="3910"/>
              </a:lnSpc>
              <a:buFont typeface="Arial"/>
              <a:buChar char="•"/>
            </a:pPr>
            <a:r>
              <a:rPr lang="en-US" sz="2300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Toluca 1: </a:t>
            </a:r>
            <a:r>
              <a:rPr lang="en-US" sz="23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Analyze success factors and apply lessons to other stores.</a:t>
            </a:r>
          </a:p>
          <a:p>
            <a:pPr algn="l">
              <a:lnSpc>
                <a:spcPts val="3910"/>
              </a:lnSpc>
            </a:pPr>
            <a:endParaRPr lang="en-US" sz="2300">
              <a:solidFill>
                <a:srgbClr val="10101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3910"/>
              </a:lnSpc>
            </a:pPr>
            <a:r>
              <a:rPr lang="en-US" sz="2300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Recommendations:</a:t>
            </a:r>
          </a:p>
          <a:p>
            <a:pPr marL="496571" lvl="1" indent="-248285" algn="l">
              <a:lnSpc>
                <a:spcPts val="3910"/>
              </a:lnSpc>
              <a:buFont typeface="Arial"/>
              <a:buChar char="•"/>
            </a:pPr>
            <a:r>
              <a:rPr lang="en-US" sz="2300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Promote Art &amp; Crafts: </a:t>
            </a:r>
            <a:r>
              <a:rPr lang="en-US" sz="23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Introduce new products, create bundles.</a:t>
            </a:r>
          </a:p>
          <a:p>
            <a:pPr marL="496571" lvl="1" indent="-248285" algn="l">
              <a:lnSpc>
                <a:spcPts val="3910"/>
              </a:lnSpc>
              <a:buFont typeface="Arial"/>
              <a:buChar char="•"/>
            </a:pPr>
            <a:r>
              <a:rPr lang="en-US" sz="2300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Focus on Colorbuds: </a:t>
            </a:r>
            <a:r>
              <a:rPr lang="en-US" sz="23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Ensure ample stock, feature in marketing.</a:t>
            </a:r>
          </a:p>
          <a:p>
            <a:pPr marL="496571" lvl="1" indent="-248285" algn="l">
              <a:lnSpc>
                <a:spcPts val="3910"/>
              </a:lnSpc>
              <a:buFont typeface="Arial"/>
              <a:buChar char="•"/>
            </a:pPr>
            <a:r>
              <a:rPr lang="en-US" sz="2300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Optimize Inventory: </a:t>
            </a:r>
            <a:r>
              <a:rPr lang="en-US" sz="23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Review management practices, avoid overstocking.</a:t>
            </a:r>
          </a:p>
          <a:p>
            <a:pPr marL="496571" lvl="1" indent="-248285" algn="l">
              <a:lnSpc>
                <a:spcPts val="3910"/>
              </a:lnSpc>
              <a:buFont typeface="Arial"/>
              <a:buChar char="•"/>
            </a:pPr>
            <a:r>
              <a:rPr lang="en-US" sz="2300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Learn from Downtown: </a:t>
            </a:r>
            <a:r>
              <a:rPr lang="en-US" sz="23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Analyze factors driving success, replicate in other locations.</a:t>
            </a:r>
          </a:p>
          <a:p>
            <a:pPr marL="496571" lvl="1" indent="-248285" algn="l">
              <a:lnSpc>
                <a:spcPts val="3910"/>
              </a:lnSpc>
              <a:buFont typeface="Arial"/>
              <a:buChar char="•"/>
            </a:pPr>
            <a:r>
              <a:rPr lang="en-US" sz="2300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Invest in Toluca 1: </a:t>
            </a:r>
            <a:r>
              <a:rPr lang="en-US" sz="23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Support with marketing, inventory, and analysis.</a:t>
            </a:r>
          </a:p>
          <a:p>
            <a:pPr algn="l">
              <a:lnSpc>
                <a:spcPts val="3570"/>
              </a:lnSpc>
            </a:pPr>
            <a:endParaRPr lang="en-US" sz="2300">
              <a:solidFill>
                <a:srgbClr val="10101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84471" y="213360"/>
            <a:ext cx="844229" cy="844229"/>
          </a:xfrm>
          <a:custGeom>
            <a:avLst/>
            <a:gdLst/>
            <a:ahLst/>
            <a:cxnLst/>
            <a:rect l="l" t="t" r="r" b="b"/>
            <a:pathLst>
              <a:path w="844229" h="844229">
                <a:moveTo>
                  <a:pt x="0" y="0"/>
                </a:moveTo>
                <a:lnTo>
                  <a:pt x="844229" y="0"/>
                </a:lnTo>
                <a:lnTo>
                  <a:pt x="844229" y="844229"/>
                </a:lnTo>
                <a:lnTo>
                  <a:pt x="0" y="8442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71597" y="108585"/>
            <a:ext cx="12782288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5400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Conclusions and Recommendations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20735" y="3448717"/>
            <a:ext cx="11046531" cy="295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44"/>
              </a:lnSpc>
            </a:pPr>
            <a:r>
              <a:rPr lang="en-US" sz="14400" b="1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165755" y="6720032"/>
            <a:ext cx="9956489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For Your Attention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14001679" y="6228281"/>
            <a:ext cx="4286321" cy="4209908"/>
          </a:xfrm>
          <a:custGeom>
            <a:avLst/>
            <a:gdLst/>
            <a:ahLst/>
            <a:cxnLst/>
            <a:rect l="l" t="t" r="r" b="b"/>
            <a:pathLst>
              <a:path w="4286321" h="4209908">
                <a:moveTo>
                  <a:pt x="0" y="0"/>
                </a:moveTo>
                <a:lnTo>
                  <a:pt x="4286321" y="0"/>
                </a:lnTo>
                <a:lnTo>
                  <a:pt x="4286321" y="4209908"/>
                </a:lnTo>
                <a:lnTo>
                  <a:pt x="0" y="4209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4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4286321" cy="4209908"/>
          </a:xfrm>
          <a:custGeom>
            <a:avLst/>
            <a:gdLst/>
            <a:ahLst/>
            <a:cxnLst/>
            <a:rect l="l" t="t" r="r" b="b"/>
            <a:pathLst>
              <a:path w="4286321" h="4209908">
                <a:moveTo>
                  <a:pt x="0" y="0"/>
                </a:moveTo>
                <a:lnTo>
                  <a:pt x="4286321" y="0"/>
                </a:lnTo>
                <a:lnTo>
                  <a:pt x="4286321" y="4209908"/>
                </a:lnTo>
                <a:lnTo>
                  <a:pt x="0" y="4209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643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61591" y="6790185"/>
            <a:ext cx="1543050" cy="154305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729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36018" y="4373876"/>
            <a:ext cx="1543050" cy="154305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729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15195" y="1953765"/>
            <a:ext cx="1543050" cy="154305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729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10800000">
            <a:off x="14001679" y="6228281"/>
            <a:ext cx="4286321" cy="4209908"/>
          </a:xfrm>
          <a:custGeom>
            <a:avLst/>
            <a:gdLst/>
            <a:ahLst/>
            <a:cxnLst/>
            <a:rect l="l" t="t" r="r" b="b"/>
            <a:pathLst>
              <a:path w="4286321" h="4209908">
                <a:moveTo>
                  <a:pt x="0" y="0"/>
                </a:moveTo>
                <a:lnTo>
                  <a:pt x="4286321" y="0"/>
                </a:lnTo>
                <a:lnTo>
                  <a:pt x="4286321" y="4209908"/>
                </a:lnTo>
                <a:lnTo>
                  <a:pt x="0" y="4209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4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8363289" y="4701147"/>
            <a:ext cx="888509" cy="888509"/>
          </a:xfrm>
          <a:custGeom>
            <a:avLst/>
            <a:gdLst/>
            <a:ahLst/>
            <a:cxnLst/>
            <a:rect l="l" t="t" r="r" b="b"/>
            <a:pathLst>
              <a:path w="888509" h="888509">
                <a:moveTo>
                  <a:pt x="0" y="0"/>
                </a:moveTo>
                <a:lnTo>
                  <a:pt x="888509" y="0"/>
                </a:lnTo>
                <a:lnTo>
                  <a:pt x="888509" y="888509"/>
                </a:lnTo>
                <a:lnTo>
                  <a:pt x="0" y="888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1184859" y="2325240"/>
            <a:ext cx="1203724" cy="671076"/>
          </a:xfrm>
          <a:custGeom>
            <a:avLst/>
            <a:gdLst/>
            <a:ahLst/>
            <a:cxnLst/>
            <a:rect l="l" t="t" r="r" b="b"/>
            <a:pathLst>
              <a:path w="1203724" h="671076">
                <a:moveTo>
                  <a:pt x="0" y="0"/>
                </a:moveTo>
                <a:lnTo>
                  <a:pt x="1203723" y="0"/>
                </a:lnTo>
                <a:lnTo>
                  <a:pt x="1203723" y="671076"/>
                </a:lnTo>
                <a:lnTo>
                  <a:pt x="0" y="671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5212354" y="7163327"/>
            <a:ext cx="1041524" cy="796766"/>
          </a:xfrm>
          <a:custGeom>
            <a:avLst/>
            <a:gdLst/>
            <a:ahLst/>
            <a:cxnLst/>
            <a:rect l="l" t="t" r="r" b="b"/>
            <a:pathLst>
              <a:path w="1041524" h="796766">
                <a:moveTo>
                  <a:pt x="0" y="0"/>
                </a:moveTo>
                <a:lnTo>
                  <a:pt x="1041524" y="0"/>
                </a:lnTo>
                <a:lnTo>
                  <a:pt x="1041524" y="796766"/>
                </a:lnTo>
                <a:lnTo>
                  <a:pt x="0" y="7967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067055" y="2722535"/>
            <a:ext cx="359437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Toy Store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91015" y="6964493"/>
            <a:ext cx="359437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Sales Dashboard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65443" y="4548184"/>
            <a:ext cx="359437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Mission &amp; Objective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44620" y="2128072"/>
            <a:ext cx="359437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Dataset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3126395"/>
            <a:ext cx="7265449" cy="9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67"/>
              </a:lnSpc>
            </a:pPr>
            <a:r>
              <a:rPr lang="en-US" sz="6399" b="1">
                <a:solidFill>
                  <a:srgbClr val="10101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Our Agenda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91015" y="7523610"/>
            <a:ext cx="4414680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Presenting Dashboard &amp; concluded insigths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65443" y="5107301"/>
            <a:ext cx="441468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Our mission &amp; Primary objective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44620" y="2687190"/>
            <a:ext cx="4414680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Data Overview, Data Structure, ETL , Modeling, Key metrics analysis &amp; visualization.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16084" y="1433671"/>
            <a:ext cx="3521044" cy="5281566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44021" r="-6181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470102" y="3644038"/>
            <a:ext cx="3521044" cy="5281566"/>
            <a:chOff x="0" y="0"/>
            <a:chExt cx="6350000" cy="9525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990" r="-12415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4100641"/>
            <a:ext cx="7854410" cy="3500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3332" lvl="1" indent="-291666" algn="l">
              <a:lnSpc>
                <a:spcPts val="4701"/>
              </a:lnSpc>
              <a:buFont typeface="Arial"/>
              <a:buChar char="•"/>
            </a:pPr>
            <a:r>
              <a:rPr lang="en-US" sz="2701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Sales &amp; inventory data for a fictitious chain of toy stores in Mexico called Maven Toys, including information about products, stores, daily sales transactions, and current inventory levels at each location.</a:t>
            </a:r>
          </a:p>
          <a:p>
            <a:pPr algn="l">
              <a:lnSpc>
                <a:spcPts val="4701"/>
              </a:lnSpc>
            </a:pPr>
            <a:endParaRPr lang="en-US" sz="2701">
              <a:solidFill>
                <a:srgbClr val="10101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67055" y="2722535"/>
            <a:ext cx="359437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Toy Store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973995"/>
            <a:ext cx="7265449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 Dataset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5098" y="1553715"/>
            <a:ext cx="1171575" cy="117157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A7B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14001679" y="6228281"/>
            <a:ext cx="4286321" cy="4209908"/>
          </a:xfrm>
          <a:custGeom>
            <a:avLst/>
            <a:gdLst/>
            <a:ahLst/>
            <a:cxnLst/>
            <a:rect l="l" t="t" r="r" b="b"/>
            <a:pathLst>
              <a:path w="4286321" h="4209908">
                <a:moveTo>
                  <a:pt x="0" y="0"/>
                </a:moveTo>
                <a:lnTo>
                  <a:pt x="4286321" y="0"/>
                </a:lnTo>
                <a:lnTo>
                  <a:pt x="4286321" y="4209908"/>
                </a:lnTo>
                <a:lnTo>
                  <a:pt x="0" y="4209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43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85098" y="3044952"/>
            <a:ext cx="1171575" cy="117157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A7B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85098" y="4536190"/>
            <a:ext cx="1171575" cy="117157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A7B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85098" y="6027427"/>
            <a:ext cx="1171575" cy="117157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A7B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85098" y="7518665"/>
            <a:ext cx="1171575" cy="117157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A7B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524954" y="1777269"/>
            <a:ext cx="691864" cy="724465"/>
          </a:xfrm>
          <a:custGeom>
            <a:avLst/>
            <a:gdLst/>
            <a:ahLst/>
            <a:cxnLst/>
            <a:rect l="l" t="t" r="r" b="b"/>
            <a:pathLst>
              <a:path w="691864" h="724465">
                <a:moveTo>
                  <a:pt x="0" y="0"/>
                </a:moveTo>
                <a:lnTo>
                  <a:pt x="691864" y="0"/>
                </a:lnTo>
                <a:lnTo>
                  <a:pt x="691864" y="724466"/>
                </a:lnTo>
                <a:lnTo>
                  <a:pt x="0" y="7244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482192" y="3231219"/>
            <a:ext cx="735202" cy="769845"/>
          </a:xfrm>
          <a:custGeom>
            <a:avLst/>
            <a:gdLst/>
            <a:ahLst/>
            <a:cxnLst/>
            <a:rect l="l" t="t" r="r" b="b"/>
            <a:pathLst>
              <a:path w="735202" h="769845">
                <a:moveTo>
                  <a:pt x="0" y="0"/>
                </a:moveTo>
                <a:lnTo>
                  <a:pt x="735202" y="0"/>
                </a:lnTo>
                <a:lnTo>
                  <a:pt x="735202" y="769845"/>
                </a:lnTo>
                <a:lnTo>
                  <a:pt x="0" y="7698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463373" y="4735557"/>
            <a:ext cx="772841" cy="772841"/>
          </a:xfrm>
          <a:custGeom>
            <a:avLst/>
            <a:gdLst/>
            <a:ahLst/>
            <a:cxnLst/>
            <a:rect l="l" t="t" r="r" b="b"/>
            <a:pathLst>
              <a:path w="772841" h="772841">
                <a:moveTo>
                  <a:pt x="0" y="0"/>
                </a:moveTo>
                <a:lnTo>
                  <a:pt x="772840" y="0"/>
                </a:lnTo>
                <a:lnTo>
                  <a:pt x="772840" y="772840"/>
                </a:lnTo>
                <a:lnTo>
                  <a:pt x="0" y="7728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487644" y="6203065"/>
            <a:ext cx="766483" cy="758818"/>
          </a:xfrm>
          <a:custGeom>
            <a:avLst/>
            <a:gdLst/>
            <a:ahLst/>
            <a:cxnLst/>
            <a:rect l="l" t="t" r="r" b="b"/>
            <a:pathLst>
              <a:path w="766483" h="758818">
                <a:moveTo>
                  <a:pt x="0" y="0"/>
                </a:moveTo>
                <a:lnTo>
                  <a:pt x="766483" y="0"/>
                </a:lnTo>
                <a:lnTo>
                  <a:pt x="766483" y="758817"/>
                </a:lnTo>
                <a:lnTo>
                  <a:pt x="0" y="7588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539574" y="7762012"/>
            <a:ext cx="662623" cy="684881"/>
          </a:xfrm>
          <a:custGeom>
            <a:avLst/>
            <a:gdLst/>
            <a:ahLst/>
            <a:cxnLst/>
            <a:rect l="l" t="t" r="r" b="b"/>
            <a:pathLst>
              <a:path w="662623" h="684881">
                <a:moveTo>
                  <a:pt x="0" y="0"/>
                </a:moveTo>
                <a:lnTo>
                  <a:pt x="662623" y="0"/>
                </a:lnTo>
                <a:lnTo>
                  <a:pt x="662623" y="684881"/>
                </a:lnTo>
                <a:lnTo>
                  <a:pt x="0" y="6848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666078" y="1720119"/>
            <a:ext cx="4070853" cy="41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9"/>
              </a:lnSpc>
            </a:pPr>
            <a:r>
              <a:rPr lang="en-US" sz="2378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Calendar Table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49392" y="428661"/>
            <a:ext cx="6663157" cy="9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67"/>
              </a:lnSpc>
            </a:pPr>
            <a:r>
              <a:rPr lang="en-US" sz="6399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Overview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66078" y="2131489"/>
            <a:ext cx="15900921" cy="377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9"/>
              </a:lnSpc>
            </a:pPr>
            <a:r>
              <a:rPr lang="en-US" sz="2178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•This table includes all relevant dates, allowing for time-based analysis of sales trends and performance metrics.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66078" y="4678407"/>
            <a:ext cx="4070853" cy="41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9"/>
              </a:lnSpc>
            </a:pPr>
            <a:r>
              <a:rPr lang="en-US" sz="2378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Products Table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66078" y="5074352"/>
            <a:ext cx="15900921" cy="377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9"/>
              </a:lnSpc>
            </a:pPr>
            <a:r>
              <a:rPr lang="en-US" sz="2178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•Lists all products available in the store, including their categories, costs, and prices.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66078" y="6145915"/>
            <a:ext cx="4070853" cy="41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9"/>
              </a:lnSpc>
            </a:pPr>
            <a:r>
              <a:rPr lang="en-US" sz="2378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Sales Table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66078" y="6565590"/>
            <a:ext cx="15900921" cy="377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9"/>
              </a:lnSpc>
            </a:pPr>
            <a:r>
              <a:rPr lang="en-US" sz="2178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•Captures transaction details, including sales dates, quantities sold, and associated stores.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66078" y="7704862"/>
            <a:ext cx="4070853" cy="41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9"/>
              </a:lnSpc>
            </a:pPr>
            <a:r>
              <a:rPr lang="en-US" sz="2378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Stores Table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66078" y="8056827"/>
            <a:ext cx="15900921" cy="377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9"/>
              </a:lnSpc>
            </a:pPr>
            <a:r>
              <a:rPr lang="en-US" sz="2178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•Contains details about each store location, including its name, city, and operational status.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66078" y="3185410"/>
            <a:ext cx="4070853" cy="411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9"/>
              </a:lnSpc>
            </a:pPr>
            <a:r>
              <a:rPr lang="en-US" sz="2378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Inventory Table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66078" y="3623418"/>
            <a:ext cx="15900921" cy="377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9"/>
              </a:lnSpc>
            </a:pPr>
            <a:r>
              <a:rPr lang="en-US" sz="2178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•Contains information on the stock levels of toys available at each store.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213573" y="1970082"/>
          <a:ext cx="17860854" cy="6346837"/>
        </p:xfrm>
        <a:graphic>
          <a:graphicData uri="http://schemas.openxmlformats.org/drawingml/2006/table">
            <a:tbl>
              <a:tblPr/>
              <a:tblGrid>
                <a:gridCol w="3362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3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3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3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160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59002"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1">
                          <a:solidFill>
                            <a:srgbClr val="FFFFFF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Calendar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A7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1">
                          <a:solidFill>
                            <a:srgbClr val="FFFFFF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Inventory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A7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1">
                          <a:solidFill>
                            <a:srgbClr val="FFFFFF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Sales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A7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1">
                          <a:solidFill>
                            <a:srgbClr val="FFFFFF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Products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A7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1">
                          <a:solidFill>
                            <a:srgbClr val="FFFFFF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Stores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A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7835">
                <a:tc>
                  <a:txBody>
                    <a:bodyPr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Key Fields</a:t>
                      </a: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:</a:t>
                      </a:r>
                      <a:endParaRPr lang="en-US" sz="1100"/>
                    </a:p>
                    <a:p>
                      <a:pPr algn="just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Date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8C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Key Fields</a:t>
                      </a: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: </a:t>
                      </a:r>
                      <a:endParaRPr lang="en-US" sz="1100"/>
                    </a:p>
                    <a:p>
                      <a:pPr algn="just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Store_ID</a:t>
                      </a:r>
                    </a:p>
                    <a:p>
                      <a:pPr algn="just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Product_ID</a:t>
                      </a:r>
                    </a:p>
                    <a:p>
                      <a:pPr algn="just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Stock_On_Hand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8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Key Fields</a:t>
                      </a: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:</a:t>
                      </a: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Sale_ID, Date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Store_ID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Product_ID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Units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  <a:endParaRPr lang="en-US" sz="2499">
                        <a:solidFill>
                          <a:srgbClr val="000000"/>
                        </a:solidFill>
                        <a:latin typeface="Montserrat Classic"/>
                        <a:ea typeface="Montserrat Classic"/>
                        <a:cs typeface="Montserrat Classic"/>
                        <a:sym typeface="Montserrat Classic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8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Key Fields</a:t>
                      </a: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: Product_ID</a:t>
                      </a: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Product_Name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Product_Category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Product_Cost, Product_Price.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8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Key Fields</a:t>
                      </a: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:</a:t>
                      </a: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Store_ID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Store_Name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Store_City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Store_Location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Store_Open_Date.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  <a:endParaRPr lang="en-US" sz="2499">
                        <a:solidFill>
                          <a:srgbClr val="000000"/>
                        </a:solidFill>
                        <a:latin typeface="Montserrat Classic"/>
                        <a:ea typeface="Montserrat Classic"/>
                        <a:cs typeface="Montserrat Classic"/>
                        <a:sym typeface="Montserrat Classic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8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349392" y="428661"/>
            <a:ext cx="6663157" cy="9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67"/>
              </a:lnSpc>
            </a:pPr>
            <a:r>
              <a:rPr lang="en-US" sz="6399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Structure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3843478" y="99236"/>
            <a:ext cx="4035331" cy="4209908"/>
          </a:xfrm>
          <a:custGeom>
            <a:avLst/>
            <a:gdLst/>
            <a:ahLst/>
            <a:cxnLst/>
            <a:rect l="l" t="t" r="r" b="b"/>
            <a:pathLst>
              <a:path w="4035331" h="4209908">
                <a:moveTo>
                  <a:pt x="0" y="0"/>
                </a:moveTo>
                <a:lnTo>
                  <a:pt x="4035331" y="0"/>
                </a:lnTo>
                <a:lnTo>
                  <a:pt x="4035331" y="4209908"/>
                </a:lnTo>
                <a:lnTo>
                  <a:pt x="0" y="4209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086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121762" y="181299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349392" y="2204190"/>
            <a:ext cx="1171575" cy="117157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A7B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79365" y="2509042"/>
            <a:ext cx="903016" cy="620823"/>
          </a:xfrm>
          <a:custGeom>
            <a:avLst/>
            <a:gdLst/>
            <a:ahLst/>
            <a:cxnLst/>
            <a:rect l="l" t="t" r="r" b="b"/>
            <a:pathLst>
              <a:path w="903016" h="620823">
                <a:moveTo>
                  <a:pt x="0" y="0"/>
                </a:moveTo>
                <a:lnTo>
                  <a:pt x="903016" y="0"/>
                </a:lnTo>
                <a:lnTo>
                  <a:pt x="903016" y="620824"/>
                </a:lnTo>
                <a:lnTo>
                  <a:pt x="0" y="6208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349392" y="3971925"/>
            <a:ext cx="1171575" cy="117157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A7B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64430" y="4195480"/>
            <a:ext cx="741499" cy="741499"/>
          </a:xfrm>
          <a:custGeom>
            <a:avLst/>
            <a:gdLst/>
            <a:ahLst/>
            <a:cxnLst/>
            <a:rect l="l" t="t" r="r" b="b"/>
            <a:pathLst>
              <a:path w="741499" h="741499">
                <a:moveTo>
                  <a:pt x="0" y="0"/>
                </a:moveTo>
                <a:lnTo>
                  <a:pt x="741499" y="0"/>
                </a:lnTo>
                <a:lnTo>
                  <a:pt x="741499" y="741499"/>
                </a:lnTo>
                <a:lnTo>
                  <a:pt x="0" y="741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349392" y="8094816"/>
            <a:ext cx="1171575" cy="117157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A7B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607292" y="8352716"/>
            <a:ext cx="655775" cy="655775"/>
          </a:xfrm>
          <a:custGeom>
            <a:avLst/>
            <a:gdLst/>
            <a:ahLst/>
            <a:cxnLst/>
            <a:rect l="l" t="t" r="r" b="b"/>
            <a:pathLst>
              <a:path w="655775" h="655775">
                <a:moveTo>
                  <a:pt x="0" y="0"/>
                </a:moveTo>
                <a:lnTo>
                  <a:pt x="655775" y="0"/>
                </a:lnTo>
                <a:lnTo>
                  <a:pt x="655775" y="655775"/>
                </a:lnTo>
                <a:lnTo>
                  <a:pt x="0" y="6557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49392" y="428661"/>
            <a:ext cx="6663157" cy="9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67"/>
              </a:lnSpc>
            </a:pPr>
            <a:r>
              <a:rPr lang="en-US" sz="6399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ETL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30371" y="2370595"/>
            <a:ext cx="4070853" cy="448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9"/>
              </a:lnSpc>
            </a:pPr>
            <a:r>
              <a:rPr lang="en-US" sz="2578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Extract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30371" y="2781965"/>
            <a:ext cx="15900921" cy="377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9"/>
              </a:lnSpc>
            </a:pPr>
            <a:r>
              <a:rPr lang="en-US" sz="2178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Data excracted from Maven Analytics with csv format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30371" y="4138330"/>
            <a:ext cx="4070853" cy="448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9"/>
              </a:lnSpc>
            </a:pPr>
            <a:r>
              <a:rPr lang="en-US" sz="2578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Transform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30371" y="4549700"/>
            <a:ext cx="15900921" cy="342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9"/>
              </a:lnSpc>
            </a:pPr>
            <a:r>
              <a:rPr lang="en-US" sz="2178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Perform transformations like:</a:t>
            </a:r>
          </a:p>
          <a:p>
            <a:pPr marL="470332" lvl="1" indent="-235166" algn="l">
              <a:lnSpc>
                <a:spcPts val="3049"/>
              </a:lnSpc>
              <a:buFont typeface="Arial"/>
              <a:buChar char="•"/>
            </a:pPr>
            <a:r>
              <a:rPr lang="en-US" sz="2178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Filtering rows (e.g., removing nulls or irrelevant data).</a:t>
            </a:r>
          </a:p>
          <a:p>
            <a:pPr marL="470332" lvl="1" indent="-235166" algn="l">
              <a:lnSpc>
                <a:spcPts val="3049"/>
              </a:lnSpc>
              <a:buFont typeface="Arial"/>
              <a:buChar char="•"/>
            </a:pPr>
            <a:r>
              <a:rPr lang="en-US" sz="2178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Replacing values (e.g., handling missing data).</a:t>
            </a:r>
          </a:p>
          <a:p>
            <a:pPr marL="470332" lvl="1" indent="-235166" algn="l">
              <a:lnSpc>
                <a:spcPts val="3049"/>
              </a:lnSpc>
              <a:buFont typeface="Arial"/>
              <a:buChar char="•"/>
            </a:pPr>
            <a:r>
              <a:rPr lang="en-US" sz="2178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Splitting columns or merging columns.</a:t>
            </a:r>
          </a:p>
          <a:p>
            <a:pPr marL="470332" lvl="1" indent="-235166" algn="l">
              <a:lnSpc>
                <a:spcPts val="3049"/>
              </a:lnSpc>
              <a:buFont typeface="Arial"/>
              <a:buChar char="•"/>
            </a:pPr>
            <a:r>
              <a:rPr lang="en-US" sz="2178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Pivoting/Unpivoting data for better structure.</a:t>
            </a:r>
          </a:p>
          <a:p>
            <a:pPr marL="470332" lvl="1" indent="-235166" algn="l">
              <a:lnSpc>
                <a:spcPts val="3049"/>
              </a:lnSpc>
              <a:buFont typeface="Arial"/>
              <a:buChar char="•"/>
            </a:pPr>
            <a:r>
              <a:rPr lang="en-US" sz="2178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Grouping data for aggregations (sum, count, etc.).</a:t>
            </a:r>
          </a:p>
          <a:p>
            <a:pPr marL="470332" lvl="1" indent="-235166" algn="l">
              <a:lnSpc>
                <a:spcPts val="3049"/>
              </a:lnSpc>
              <a:buFont typeface="Arial"/>
              <a:buChar char="•"/>
            </a:pPr>
            <a:r>
              <a:rPr lang="en-US" sz="2178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Data Type Conversion: Ensure correct data types (e.g., dates, decimals).</a:t>
            </a:r>
          </a:p>
          <a:p>
            <a:pPr marL="470332" lvl="1" indent="-235166" algn="l">
              <a:lnSpc>
                <a:spcPts val="3049"/>
              </a:lnSpc>
              <a:buFont typeface="Arial"/>
              <a:buChar char="•"/>
            </a:pPr>
            <a:r>
              <a:rPr lang="en-US" sz="2178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Adding custom columns with calculated fields using Power Query’s M language.</a:t>
            </a:r>
          </a:p>
          <a:p>
            <a:pPr algn="l">
              <a:lnSpc>
                <a:spcPts val="3049"/>
              </a:lnSpc>
            </a:pPr>
            <a:endParaRPr lang="en-US" sz="2178">
              <a:solidFill>
                <a:srgbClr val="10101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30371" y="8261221"/>
            <a:ext cx="4070853" cy="448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9"/>
              </a:lnSpc>
            </a:pPr>
            <a:r>
              <a:rPr lang="en-US" sz="2578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Load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30371" y="8672591"/>
            <a:ext cx="15900921" cy="377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9"/>
              </a:lnSpc>
            </a:pPr>
            <a:r>
              <a:rPr lang="en-US" sz="2178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After transformation, load the cleaned data into Power BI's data model for reporting.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03942" y="1582809"/>
            <a:ext cx="9818170" cy="6698533"/>
          </a:xfrm>
          <a:custGeom>
            <a:avLst/>
            <a:gdLst/>
            <a:ahLst/>
            <a:cxnLst/>
            <a:rect l="l" t="t" r="r" b="b"/>
            <a:pathLst>
              <a:path w="9818170" h="6698533">
                <a:moveTo>
                  <a:pt x="0" y="0"/>
                </a:moveTo>
                <a:lnTo>
                  <a:pt x="9818170" y="0"/>
                </a:lnTo>
                <a:lnTo>
                  <a:pt x="9818170" y="6698533"/>
                </a:lnTo>
                <a:lnTo>
                  <a:pt x="0" y="66985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14" r="-208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35153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5630" y="429261"/>
            <a:ext cx="6841100" cy="9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67"/>
              </a:lnSpc>
            </a:pPr>
            <a:r>
              <a:rPr lang="en-US" sz="6399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Modeling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5630" y="5798695"/>
            <a:ext cx="7385908" cy="248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7"/>
              </a:lnSpc>
            </a:pPr>
            <a:r>
              <a:rPr lang="en-US" sz="2479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After ETL, Power BI allows you to create relationships between tables, define measures, and optimize the data model for analysis:</a:t>
            </a:r>
          </a:p>
          <a:p>
            <a:pPr algn="l">
              <a:lnSpc>
                <a:spcPts val="2777"/>
              </a:lnSpc>
            </a:pPr>
            <a:endParaRPr lang="en-US" sz="2479">
              <a:solidFill>
                <a:srgbClr val="10101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2777"/>
              </a:lnSpc>
            </a:pPr>
            <a:r>
              <a:rPr lang="en-US" sz="2479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•Create relationships </a:t>
            </a:r>
            <a:r>
              <a:rPr lang="en-US" sz="2479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between different data sources (e.g., fact and dimension tables).</a:t>
            </a:r>
          </a:p>
          <a:p>
            <a:pPr algn="l">
              <a:lnSpc>
                <a:spcPts val="2777"/>
              </a:lnSpc>
            </a:pPr>
            <a:endParaRPr lang="en-US" sz="2479">
              <a:solidFill>
                <a:srgbClr val="10101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84352" y="2126809"/>
            <a:ext cx="6949585" cy="6949557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990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0800000">
            <a:off x="12976177" y="1210634"/>
            <a:ext cx="4035331" cy="4209908"/>
          </a:xfrm>
          <a:custGeom>
            <a:avLst/>
            <a:gdLst/>
            <a:ahLst/>
            <a:cxnLst/>
            <a:rect l="l" t="t" r="r" b="b"/>
            <a:pathLst>
              <a:path w="4035331" h="4209908">
                <a:moveTo>
                  <a:pt x="0" y="0"/>
                </a:moveTo>
                <a:lnTo>
                  <a:pt x="4035331" y="0"/>
                </a:lnTo>
                <a:lnTo>
                  <a:pt x="4035331" y="4209908"/>
                </a:lnTo>
                <a:lnTo>
                  <a:pt x="0" y="4209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86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74591" y="1844487"/>
            <a:ext cx="7664120" cy="7457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5443" lvl="1" indent="-287721" algn="l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Sold Units</a:t>
            </a:r>
          </a:p>
          <a:p>
            <a:pPr marL="575443" lvl="1" indent="-287721" algn="l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Previous Month Metrics</a:t>
            </a:r>
          </a:p>
          <a:p>
            <a:pPr marL="575443" lvl="1" indent="-287721" algn="l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Profit</a:t>
            </a:r>
          </a:p>
          <a:p>
            <a:pPr marL="575443" lvl="1" indent="-287721" algn="l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Orders</a:t>
            </a:r>
          </a:p>
          <a:p>
            <a:pPr marL="575443" lvl="1" indent="-287721" algn="l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Adjusted Price</a:t>
            </a:r>
          </a:p>
          <a:p>
            <a:pPr marL="575443" lvl="1" indent="-287721" algn="l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Revenue</a:t>
            </a:r>
          </a:p>
          <a:p>
            <a:pPr marL="575443" lvl="1" indent="-287721" algn="l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Adjusted Revenue</a:t>
            </a:r>
          </a:p>
          <a:p>
            <a:pPr marL="575443" lvl="1" indent="-287721" algn="l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Adjusted Profit</a:t>
            </a:r>
          </a:p>
          <a:p>
            <a:pPr marL="575443" lvl="1" indent="-287721" algn="l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Average Retail Price</a:t>
            </a:r>
          </a:p>
          <a:p>
            <a:pPr marL="575443" lvl="1" indent="-287721" algn="l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Stock on Hand</a:t>
            </a:r>
          </a:p>
          <a:p>
            <a:pPr marL="575443" lvl="1" indent="-287721" algn="l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Sold Units</a:t>
            </a:r>
          </a:p>
          <a:p>
            <a:pPr marL="575443" lvl="1" indent="-287721" algn="l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Store Count</a:t>
            </a:r>
          </a:p>
          <a:p>
            <a:pPr marL="575443" lvl="1" indent="-287721" algn="l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Profit Margin</a:t>
            </a:r>
          </a:p>
          <a:p>
            <a:pPr marL="575443" lvl="1" indent="-287721" algn="l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Previous Month Metrics</a:t>
            </a:r>
          </a:p>
          <a:p>
            <a:pPr marL="575443" lvl="1" indent="-287721" algn="l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Total Cost</a:t>
            </a:r>
          </a:p>
          <a:p>
            <a:pPr marL="575443" lvl="1" indent="-287721" algn="l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Inventory Cost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4591" y="307029"/>
            <a:ext cx="9963718" cy="9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0"/>
              </a:lnSpc>
            </a:pPr>
            <a:r>
              <a:rPr lang="en-US" sz="5300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Key Metrics to Be Analyzed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84352" y="2126809"/>
            <a:ext cx="6949585" cy="6949557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436" r="-154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 rot="-10800000">
            <a:off x="12976177" y="1210634"/>
            <a:ext cx="4035331" cy="4209908"/>
          </a:xfrm>
          <a:custGeom>
            <a:avLst/>
            <a:gdLst/>
            <a:ahLst/>
            <a:cxnLst/>
            <a:rect l="l" t="t" r="r" b="b"/>
            <a:pathLst>
              <a:path w="4035331" h="4209908">
                <a:moveTo>
                  <a:pt x="0" y="0"/>
                </a:moveTo>
                <a:lnTo>
                  <a:pt x="4035331" y="0"/>
                </a:lnTo>
                <a:lnTo>
                  <a:pt x="4035331" y="4209908"/>
                </a:lnTo>
                <a:lnTo>
                  <a:pt x="0" y="4209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86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74591" y="4644837"/>
            <a:ext cx="7664120" cy="185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5443" lvl="1" indent="-287721" algn="l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Sales Performance</a:t>
            </a:r>
          </a:p>
          <a:p>
            <a:pPr marL="575443" lvl="1" indent="-287721" algn="l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Inventory Analysis</a:t>
            </a:r>
          </a:p>
          <a:p>
            <a:pPr marL="575443" lvl="1" indent="-287721" algn="l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Profitability Analysis</a:t>
            </a:r>
          </a:p>
          <a:p>
            <a:pPr marL="575443" lvl="1" indent="-287721" algn="l">
              <a:lnSpc>
                <a:spcPts val="3731"/>
              </a:lnSpc>
              <a:buFont typeface="Arial"/>
              <a:buChar char="•"/>
            </a:pPr>
            <a:r>
              <a:rPr lang="en-US" sz="2665">
                <a:solidFill>
                  <a:srgbClr val="10101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Comparative Metrics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4591" y="1622620"/>
            <a:ext cx="9963718" cy="9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0"/>
              </a:lnSpc>
            </a:pPr>
            <a:r>
              <a:rPr lang="en-US" sz="5300" b="1">
                <a:solidFill>
                  <a:srgbClr val="10101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Key Visualization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849</Words>
  <Application>Microsoft Office PowerPoint</Application>
  <PresentationFormat>Custom</PresentationFormat>
  <Paragraphs>168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Montserrat Classic</vt:lpstr>
      <vt:lpstr>Montserrat Bold</vt:lpstr>
      <vt:lpstr>Arial</vt:lpstr>
      <vt:lpstr>Montserrat</vt:lpstr>
      <vt:lpstr>Montserrat Classic Bold</vt:lpstr>
      <vt:lpstr>Calibri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 are typically introduction, or speech</dc:title>
  <cp:lastModifiedBy>Hagar Mostafa Mohamed</cp:lastModifiedBy>
  <cp:revision>2</cp:revision>
  <dcterms:created xsi:type="dcterms:W3CDTF">2006-08-16T00:00:00Z</dcterms:created>
  <dcterms:modified xsi:type="dcterms:W3CDTF">2024-10-20T16:46:20Z</dcterms:modified>
  <dc:identifier>DAGTWXn49m8</dc:identifier>
</cp:coreProperties>
</file>